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9" r:id="rId2"/>
  </p:sldIdLst>
  <p:sldSz cx="21945600" cy="32918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6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C20"/>
    <a:srgbClr val="31688E"/>
    <a:srgbClr val="1A3665"/>
    <a:srgbClr val="3D0B51"/>
    <a:srgbClr val="440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381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87"/>
    <p:restoredTop sz="93896" autoAdjust="0"/>
  </p:normalViewPr>
  <p:slideViewPr>
    <p:cSldViewPr snapToGrid="0" snapToObjects="1">
      <p:cViewPr>
        <p:scale>
          <a:sx n="26" d="100"/>
          <a:sy n="26" d="100"/>
        </p:scale>
        <p:origin x="4384" y="736"/>
      </p:cViewPr>
      <p:guideLst>
        <p:guide orient="horz" pos="10368"/>
        <p:guide pos="69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openxmlformats.org/officeDocument/2006/relationships/customXml" Target="../customXml/item3.xml"/><Relationship Id="rId4" Type="http://schemas.openxmlformats.org/officeDocument/2006/relationships/presProps" Target="presProps.xml"/><Relationship Id="rId9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685800"/>
            <a:ext cx="228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3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998" y="-620308"/>
            <a:ext cx="22039596" cy="335583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143125" y="10994231"/>
            <a:ext cx="17659350" cy="557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5725" tIns="85725" rIns="85725" bIns="8572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2143125" y="16737806"/>
            <a:ext cx="17659350" cy="190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5725" tIns="85725" rIns="85725" bIns="85725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93705" y="23917275"/>
            <a:ext cx="946760" cy="989758"/>
          </a:xfrm>
          <a:prstGeom prst="rect">
            <a:avLst/>
          </a:prstGeom>
          <a:ln w="12700">
            <a:miter lim="400000"/>
          </a:ln>
        </p:spPr>
        <p:txBody>
          <a:bodyPr wrap="none" lIns="85725" tIns="85725" rIns="85725" bIns="85725">
            <a:spAutoFit/>
          </a:bodyPr>
          <a:lstStyle>
            <a:lvl1pPr>
              <a:defRPr sz="5400"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2286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4572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6858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9144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11430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13716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16002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18288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tif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BF5C3E-F78D-41A3-B3FD-0E0DA76E5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6" y="9239253"/>
            <a:ext cx="5363893" cy="4437351"/>
          </a:xfrm>
          <a:prstGeom prst="rect">
            <a:avLst/>
          </a:prstGeom>
        </p:spPr>
      </p:pic>
      <p:sp>
        <p:nvSpPr>
          <p:cNvPr id="42" name="TITLE OF RESEARCH STUDY in 54 pt"/>
          <p:cNvSpPr txBox="1"/>
          <p:nvPr/>
        </p:nvSpPr>
        <p:spPr>
          <a:xfrm>
            <a:off x="484598" y="99062"/>
            <a:ext cx="14498293" cy="1892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14300" tIns="114300" rIns="114300" bIns="114300" anchor="b">
            <a:spAutoFit/>
          </a:bodyPr>
          <a:lstStyle>
            <a:lvl1pPr algn="l">
              <a:defRPr sz="5400" b="0">
                <a:solidFill>
                  <a:srgbClr val="FFFFFF"/>
                </a:solidFill>
                <a:latin typeface="ITC Franklin Gothic Std Demi Co"/>
                <a:ea typeface="ITC Franklin Gothic Std Demi Co"/>
                <a:cs typeface="ITC Franklin Gothic Std Demi Co"/>
                <a:sym typeface="ITC Franklin Gothic Std Demi Co"/>
              </a:defRPr>
            </a:lvl1pPr>
          </a:lstStyle>
          <a:p>
            <a:pPr>
              <a:buClr>
                <a:schemeClr val="lt1"/>
              </a:buClr>
              <a:buSzPts val="5400"/>
            </a:pPr>
            <a:r>
              <a:rPr lang="en-US" dirty="0">
                <a:solidFill>
                  <a:schemeClr val="lt1"/>
                </a:solidFill>
                <a:latin typeface="ITC Franklin Gothic Std Book" panose="020B0504030503020204" pitchFamily="34" charset="77"/>
                <a:sym typeface="Arial"/>
              </a:rPr>
              <a:t>ECONOMIC AND SOCIAL IMPACT OF ARLINGTON RESTAURANT INITIATIVE</a:t>
            </a:r>
            <a:endParaRPr dirty="0">
              <a:solidFill>
                <a:schemeClr val="lt1"/>
              </a:solidFill>
              <a:latin typeface="ITC Franklin Gothic Std Book" panose="020B0504030503020204" pitchFamily="34" charset="77"/>
              <a:sym typeface="Arial"/>
            </a:endParaRP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14" y="31141639"/>
            <a:ext cx="8550572" cy="128498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403870-2660-4078-AE65-3E4D1AFD260A}"/>
              </a:ext>
            </a:extLst>
          </p:cNvPr>
          <p:cNvSpPr txBox="1"/>
          <p:nvPr/>
        </p:nvSpPr>
        <p:spPr>
          <a:xfrm>
            <a:off x="511184" y="4904934"/>
            <a:ext cx="11294746" cy="4235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algn="l"/>
            <a:r>
              <a:rPr lang="en-US" sz="3200" b="0" dirty="0">
                <a:solidFill>
                  <a:srgbClr val="002060"/>
                </a:solidFill>
              </a:rPr>
              <a:t>The Arlington Restaurant Initiative trains and certifies restaurants and bars to prevent and proactively address nightlife alcohol-related incidents.</a:t>
            </a:r>
          </a:p>
          <a:p>
            <a:pPr algn="l"/>
            <a:endParaRPr lang="en-US" sz="2800" b="0" dirty="0">
              <a:solidFill>
                <a:srgbClr val="002060"/>
              </a:solidFill>
            </a:endParaRPr>
          </a:p>
          <a:p>
            <a:pPr marL="457200" lvl="8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Is the intervention reducing alcohol-related crime?</a:t>
            </a:r>
          </a:p>
          <a:p>
            <a:pPr marL="457200" lvl="7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How do we quantify the economic impact of the program?</a:t>
            </a:r>
          </a:p>
          <a:p>
            <a:pPr algn="l"/>
            <a:endParaRPr lang="en-US" sz="2800" b="0" dirty="0">
              <a:solidFill>
                <a:srgbClr val="002060"/>
              </a:solidFill>
            </a:endParaRPr>
          </a:p>
          <a:p>
            <a:pPr algn="l"/>
            <a:endParaRPr lang="en-US" sz="2800" b="0" dirty="0">
              <a:solidFill>
                <a:srgbClr val="002060"/>
              </a:solidFill>
            </a:endParaRPr>
          </a:p>
          <a:p>
            <a:pPr algn="l"/>
            <a:r>
              <a:rPr lang="en-US" sz="2800" b="0" dirty="0">
                <a:solidFill>
                  <a:srgbClr val="002060"/>
                </a:solidFill>
              </a:rPr>
              <a:t> 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F8238-9CE1-4E77-AE9D-E3C99314AA87}"/>
              </a:ext>
            </a:extLst>
          </p:cNvPr>
          <p:cNvSpPr txBox="1"/>
          <p:nvPr/>
        </p:nvSpPr>
        <p:spPr>
          <a:xfrm>
            <a:off x="11365571" y="4923179"/>
            <a:ext cx="9034290" cy="4481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Arlington County Police Department (ACPD)</a:t>
            </a:r>
          </a:p>
          <a:p>
            <a:pPr marL="460375" algn="l"/>
            <a:r>
              <a:rPr lang="en-US" sz="2800" b="0" dirty="0">
                <a:solidFill>
                  <a:schemeClr val="tx1"/>
                </a:solidFill>
              </a:rPr>
              <a:t>  -Police Incident Logs </a:t>
            </a:r>
          </a:p>
          <a:p>
            <a:pPr marL="460375" algn="l"/>
            <a:r>
              <a:rPr lang="en-US" sz="2800" b="0" dirty="0">
                <a:solidFill>
                  <a:schemeClr val="tx1"/>
                </a:solidFill>
              </a:rPr>
              <a:t>  -Nightlife Detail Calls for Service</a:t>
            </a:r>
          </a:p>
          <a:p>
            <a:pPr marL="460375" algn="l"/>
            <a:r>
              <a:rPr lang="en-US" sz="2800" b="0" dirty="0">
                <a:solidFill>
                  <a:schemeClr val="tx1"/>
                </a:solidFill>
              </a:rPr>
              <a:t>  -Restaurant Accreditation information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Virginia Alcoholic Beverage Control (ABC)</a:t>
            </a:r>
          </a:p>
          <a:p>
            <a:pPr marL="460375" lvl="1" indent="0" algn="l"/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 -Licenses</a:t>
            </a:r>
            <a:r>
              <a:rPr lang="en-US" sz="2800" b="0" dirty="0">
                <a:solidFill>
                  <a:schemeClr val="tx1"/>
                </a:solidFill>
              </a:rPr>
              <a:t> and V</a:t>
            </a:r>
            <a:r>
              <a:rPr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</a:rPr>
              <a:t>iolations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Yelp Restaurant Features</a:t>
            </a:r>
            <a:endParaRPr 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  <a:p>
            <a:pPr marL="571500" marR="0" indent="-57150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800" b="0" dirty="0">
              <a:solidFill>
                <a:schemeClr val="tx1"/>
              </a:solidFill>
            </a:endParaRPr>
          </a:p>
          <a:p>
            <a:pPr marL="571500" marR="0" indent="-57150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  <a:p>
            <a:pPr marL="571500" marR="0" indent="-57150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759D9-F39F-4022-A4D1-E5A1B76A7088}"/>
              </a:ext>
            </a:extLst>
          </p:cNvPr>
          <p:cNvSpPr txBox="1"/>
          <p:nvPr/>
        </p:nvSpPr>
        <p:spPr>
          <a:xfrm>
            <a:off x="6098324" y="9234379"/>
            <a:ext cx="7052438" cy="4481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Spatially explore crimes in Arlington County from 2016 – present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Visualize data by year, by crime type, and area of interest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View establishments and ABC violations for restaurants included in the analysis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Explore incident occurrence by the hour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Export raw data including descriptions and time stamps of incidents</a:t>
            </a:r>
          </a:p>
          <a:p>
            <a:pPr algn="l"/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16D0CA-11ED-4CEE-964F-1D2A47218DC6}"/>
              </a:ext>
            </a:extLst>
          </p:cNvPr>
          <p:cNvSpPr txBox="1"/>
          <p:nvPr/>
        </p:nvSpPr>
        <p:spPr>
          <a:xfrm>
            <a:off x="13183239" y="9234379"/>
            <a:ext cx="8216276" cy="36202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Develop similarity scores among 89 restaurants based on Yelp 51 attribute features (e.g., “Kid Friendly”, “Noise Level”)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Jaccard Similarity Indexing is computed as the intersection of shared features over the union of features between all restaurant combinations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The similarity matrix is used to identify similar restaurants for various statistical models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8B7CF32-73DE-44B1-920C-23BBD0D2A513}"/>
              </a:ext>
            </a:extLst>
          </p:cNvPr>
          <p:cNvSpPr txBox="1"/>
          <p:nvPr/>
        </p:nvSpPr>
        <p:spPr>
          <a:xfrm>
            <a:off x="609561" y="8561302"/>
            <a:ext cx="12187199" cy="604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GEOSPATIAL CRIMES APPLICATION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B148871-528E-9643-915E-0D8C897A4411}"/>
              </a:ext>
            </a:extLst>
          </p:cNvPr>
          <p:cNvCxnSpPr>
            <a:cxnSpLocks/>
          </p:cNvCxnSpPr>
          <p:nvPr/>
        </p:nvCxnSpPr>
        <p:spPr>
          <a:xfrm>
            <a:off x="556007" y="8415745"/>
            <a:ext cx="20771652" cy="12760"/>
          </a:xfrm>
          <a:prstGeom prst="line">
            <a:avLst/>
          </a:prstGeom>
          <a:noFill/>
          <a:ln w="41275" cap="flat">
            <a:solidFill>
              <a:srgbClr val="F37C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5089EF6C-CFE3-EA49-9432-43F912519F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63"/>
          <a:stretch/>
        </p:blipFill>
        <p:spPr>
          <a:xfrm>
            <a:off x="466917" y="12412120"/>
            <a:ext cx="1377328" cy="126489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12A3991-59BD-4B49-B723-DAC08195766F}"/>
              </a:ext>
            </a:extLst>
          </p:cNvPr>
          <p:cNvSpPr txBox="1"/>
          <p:nvPr/>
        </p:nvSpPr>
        <p:spPr>
          <a:xfrm>
            <a:off x="1565479" y="13251523"/>
            <a:ext cx="3653708" cy="4193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r>
              <a:rPr lang="en-US" sz="1600" b="0" dirty="0">
                <a:solidFill>
                  <a:schemeClr val="tx1"/>
                </a:solidFill>
              </a:rPr>
              <a:t> http://acpd.policy-analytics.net/</a:t>
            </a:r>
            <a:r>
              <a:rPr lang="en-US" sz="1600" dirty="0">
                <a:solidFill>
                  <a:schemeClr val="tx1"/>
                </a:solidFill>
              </a:rPr>
              <a:t> </a:t>
            </a:r>
            <a:endParaRPr kumimoji="0" lang="en-US" sz="1600" b="1" i="0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19D9E60-CC4B-934C-9D8D-0B3EC4B8C663}"/>
              </a:ext>
            </a:extLst>
          </p:cNvPr>
          <p:cNvSpPr txBox="1"/>
          <p:nvPr/>
        </p:nvSpPr>
        <p:spPr>
          <a:xfrm>
            <a:off x="7578325" y="28321875"/>
            <a:ext cx="13778357" cy="18966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Perform a cost and benefit analysis of the program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Develop tangible and intangible estimates &amp; incorporate disorderly conduct crimes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Cost estimates as individual versus government costs to increase accuracy of public savings attributed to the program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870D0B-E4E4-BC40-BE59-AF181A8A8E01}"/>
              </a:ext>
            </a:extLst>
          </p:cNvPr>
          <p:cNvSpPr txBox="1"/>
          <p:nvPr/>
        </p:nvSpPr>
        <p:spPr>
          <a:xfrm>
            <a:off x="13361655" y="8561302"/>
            <a:ext cx="7884962" cy="604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SIMILARITY MATRIX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FB2AD0-7D03-4098-B832-A83A1E4DB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854" y="14778558"/>
            <a:ext cx="7071567" cy="43692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733C69-15A2-4D0D-804A-2281E14DC9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9287" y="15310415"/>
            <a:ext cx="6209870" cy="383681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923A6D-8BEC-4458-A6BB-15B9B415C10F}"/>
              </a:ext>
            </a:extLst>
          </p:cNvPr>
          <p:cNvCxnSpPr>
            <a:cxnSpLocks/>
          </p:cNvCxnSpPr>
          <p:nvPr/>
        </p:nvCxnSpPr>
        <p:spPr>
          <a:xfrm>
            <a:off x="7471162" y="14623463"/>
            <a:ext cx="0" cy="15852842"/>
          </a:xfrm>
          <a:prstGeom prst="line">
            <a:avLst/>
          </a:prstGeom>
          <a:ln>
            <a:solidFill>
              <a:srgbClr val="F37C2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E02790-11A9-4196-956E-698E2E5979F3}"/>
              </a:ext>
            </a:extLst>
          </p:cNvPr>
          <p:cNvCxnSpPr>
            <a:cxnSpLocks/>
          </p:cNvCxnSpPr>
          <p:nvPr/>
        </p:nvCxnSpPr>
        <p:spPr>
          <a:xfrm>
            <a:off x="609561" y="20621679"/>
            <a:ext cx="20783164" cy="0"/>
          </a:xfrm>
          <a:prstGeom prst="line">
            <a:avLst/>
          </a:prstGeom>
          <a:ln>
            <a:solidFill>
              <a:srgbClr val="F37C2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E410C1C-3DCD-4717-8911-6240F1E4AA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32" y="21650505"/>
            <a:ext cx="6828396" cy="4215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B0E70F-ED20-6448-8130-C89D86B5F00E}"/>
              </a:ext>
            </a:extLst>
          </p:cNvPr>
          <p:cNvSpPr txBox="1"/>
          <p:nvPr/>
        </p:nvSpPr>
        <p:spPr>
          <a:xfrm>
            <a:off x="7615741" y="14664282"/>
            <a:ext cx="8028505" cy="604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SEASONAL TRENDS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817D3-9A1A-CB4A-88CC-96C65346513C}"/>
              </a:ext>
            </a:extLst>
          </p:cNvPr>
          <p:cNvSpPr txBox="1"/>
          <p:nvPr/>
        </p:nvSpPr>
        <p:spPr>
          <a:xfrm>
            <a:off x="7635346" y="19302036"/>
            <a:ext cx="7308568" cy="128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0" dirty="0"/>
              <a:t>General downward trend of crime across both accredited and non-accredited restaurants. Peak holidays include Christmas and St. Patrick’s Day.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5FEB0-49E8-2840-A110-797E7580E142}"/>
              </a:ext>
            </a:extLst>
          </p:cNvPr>
          <p:cNvSpPr txBox="1"/>
          <p:nvPr/>
        </p:nvSpPr>
        <p:spPr>
          <a:xfrm>
            <a:off x="15018533" y="18992407"/>
            <a:ext cx="6665976" cy="16504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0" dirty="0"/>
              <a:t>Crime type prevalence differs by holiday. Christmas has the least disorderly but greatest identification crimes. Halloween has the most DUIs.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B0C662-9462-B84A-A60C-30863EB7B642}"/>
              </a:ext>
            </a:extLst>
          </p:cNvPr>
          <p:cNvSpPr txBox="1"/>
          <p:nvPr/>
        </p:nvSpPr>
        <p:spPr>
          <a:xfrm>
            <a:off x="8207383" y="25970157"/>
            <a:ext cx="7436863" cy="128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Two restaurants in the accreditation program comprise the majority of crime incidents in our database.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8F9694-D960-4EBB-A25F-4BC6F5EB36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22" y="25272537"/>
            <a:ext cx="6750086" cy="38709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CFECBF-FEE8-49EF-8458-7CCBC54967F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9" t="12629" b="3355"/>
          <a:stretch/>
        </p:blipFill>
        <p:spPr>
          <a:xfrm>
            <a:off x="4075749" y="22266688"/>
            <a:ext cx="3355157" cy="29381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4C88E5-6DBD-4F5C-84CC-A983C1052DBB}"/>
              </a:ext>
            </a:extLst>
          </p:cNvPr>
          <p:cNvSpPr txBox="1"/>
          <p:nvPr/>
        </p:nvSpPr>
        <p:spPr>
          <a:xfrm>
            <a:off x="476647" y="21406093"/>
            <a:ext cx="3593653" cy="3866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0" dirty="0">
                <a:solidFill>
                  <a:schemeClr val="tx1"/>
                </a:solidFill>
              </a:rPr>
              <a:t>Preliminary c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rime costs calculated using tangible prices (see example). </a:t>
            </a:r>
          </a:p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We used cost estimates from various studies </a:t>
            </a:r>
            <a:r>
              <a:rPr lang="en-US" sz="2400" b="0" dirty="0">
                <a:solidFill>
                  <a:schemeClr val="tx1"/>
                </a:solidFill>
              </a:rPr>
              <a:t>and the number of incidents in Arlington to calculate the minimum and maximum yearly costs for crime types.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228827-7897-433C-BFAD-1A328E75F196}"/>
              </a:ext>
            </a:extLst>
          </p:cNvPr>
          <p:cNvSpPr txBox="1"/>
          <p:nvPr/>
        </p:nvSpPr>
        <p:spPr>
          <a:xfrm>
            <a:off x="532524" y="14664282"/>
            <a:ext cx="6867520" cy="604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CRIME DISTRIBUTION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3EC683-8D23-42E3-A6A8-776B52B96E3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3"/>
          <a:stretch/>
        </p:blipFill>
        <p:spPr>
          <a:xfrm>
            <a:off x="14611459" y="21267832"/>
            <a:ext cx="7334142" cy="47481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F0A76F-BCED-478C-BE15-C26F06C265B4}"/>
              </a:ext>
            </a:extLst>
          </p:cNvPr>
          <p:cNvSpPr txBox="1"/>
          <p:nvPr/>
        </p:nvSpPr>
        <p:spPr>
          <a:xfrm>
            <a:off x="7953781" y="20848163"/>
            <a:ext cx="13402901" cy="604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RESTAURANT SPECIFIC CRIME COUNTS AND FLUCTUATION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BAA13F-28D3-459C-A543-CE704A7A2EDB}"/>
              </a:ext>
            </a:extLst>
          </p:cNvPr>
          <p:cNvSpPr txBox="1"/>
          <p:nvPr/>
        </p:nvSpPr>
        <p:spPr>
          <a:xfrm>
            <a:off x="15879920" y="25718131"/>
            <a:ext cx="5547882" cy="16504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While most restaurants exhibit a decreasing trend in crimes, one </a:t>
            </a:r>
            <a:r>
              <a:rPr lang="en-US" sz="2400" b="0" dirty="0"/>
              <a:t>establishment’s crime incidents continues to rise.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199;p17">
            <a:extLst>
              <a:ext uri="{FF2B5EF4-FFF2-40B4-BE49-F238E27FC236}">
                <a16:creationId xmlns:a16="http://schemas.microsoft.com/office/drawing/2014/main" id="{D25C288A-47BE-2F49-AE45-91B3A891C458}"/>
              </a:ext>
            </a:extLst>
          </p:cNvPr>
          <p:cNvSpPr txBox="1"/>
          <p:nvPr/>
        </p:nvSpPr>
        <p:spPr>
          <a:xfrm>
            <a:off x="506966" y="1890828"/>
            <a:ext cx="15867075" cy="183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14300" rIns="114300" bIns="114300" anchor="ctr" anchorCtr="0">
            <a:noAutofit/>
          </a:bodyPr>
          <a:lstStyle/>
          <a:p>
            <a:pPr lvl="0" algn="l">
              <a:buClr>
                <a:srgbClr val="FFFFFF"/>
              </a:buClr>
              <a:buSzPts val="2100"/>
            </a:pPr>
            <a:r>
              <a:rPr lang="en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Franklin Gothic"/>
              </a:rPr>
              <a:t>DSPG Team: </a:t>
            </a:r>
            <a:r>
              <a:rPr lang="en-US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Arial"/>
              </a:rPr>
              <a:t>Victoria Halewicz (</a:t>
            </a:r>
            <a:r>
              <a:rPr lang="en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Franklin Gothic"/>
              </a:rPr>
              <a:t>University of Illinois at Urbana-Champaign</a:t>
            </a:r>
            <a:r>
              <a:rPr lang="en-US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Arial"/>
              </a:rPr>
              <a:t>), Kateryna Savchyn (Georgetown University), </a:t>
            </a:r>
          </a:p>
          <a:p>
            <a:pPr lvl="0" algn="l">
              <a:buClr>
                <a:srgbClr val="FFFFFF"/>
              </a:buClr>
              <a:buSzPts val="2100"/>
            </a:pPr>
            <a:r>
              <a:rPr lang="en-US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Arial"/>
              </a:rPr>
              <a:t>Jessica Keast (Smith College) </a:t>
            </a:r>
          </a:p>
          <a:p>
            <a:pPr lvl="0" algn="l">
              <a:lnSpc>
                <a:spcPct val="150000"/>
              </a:lnSpc>
              <a:buClr>
                <a:srgbClr val="FFFFFF"/>
              </a:buClr>
              <a:buSzPts val="2100"/>
            </a:pPr>
            <a:r>
              <a:rPr lang="en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Franklin Gothic"/>
              </a:rPr>
              <a:t>SDAD Team: </a:t>
            </a:r>
            <a:r>
              <a:rPr lang="en-US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Arial"/>
              </a:rPr>
              <a:t>José Bayoán Santiago Calderón</a:t>
            </a:r>
            <a:r>
              <a:rPr lang="en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Franklin Gothic"/>
              </a:rPr>
              <a:t>, Gizem Korkmaz, and Aaron Schroeder</a:t>
            </a:r>
            <a:br>
              <a:rPr lang="en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Franklin Gothic"/>
              </a:rPr>
            </a:br>
            <a:r>
              <a:rPr lang="en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Franklin Gothic"/>
              </a:rPr>
              <a:t>Sponsor: Dimitrios Mastoras, </a:t>
            </a:r>
            <a:r>
              <a:rPr lang="en" sz="2100" b="0" dirty="0">
                <a:solidFill>
                  <a:srgbClr val="FFFFFF"/>
                </a:solidFill>
                <a:latin typeface="ITC Franklin Gothic Std Book" panose="020B0504030503020204" pitchFamily="34" charset="77"/>
                <a:sym typeface="Barlow Condensed"/>
              </a:rPr>
              <a:t>Arlington County Police Department</a:t>
            </a:r>
            <a:endParaRPr sz="2100" b="0" dirty="0">
              <a:solidFill>
                <a:srgbClr val="FFFFFF"/>
              </a:solidFill>
              <a:latin typeface="ITC Franklin Gothic Std Book" panose="020B0504030503020204" pitchFamily="34" charset="77"/>
              <a:sym typeface="Franklin Gothic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226E21-84CC-DF4E-BAE5-99B07CB5F154}"/>
              </a:ext>
            </a:extLst>
          </p:cNvPr>
          <p:cNvCxnSpPr>
            <a:cxnSpLocks/>
          </p:cNvCxnSpPr>
          <p:nvPr/>
        </p:nvCxnSpPr>
        <p:spPr>
          <a:xfrm>
            <a:off x="13150762" y="8438115"/>
            <a:ext cx="0" cy="5357632"/>
          </a:xfrm>
          <a:prstGeom prst="line">
            <a:avLst/>
          </a:prstGeom>
          <a:ln>
            <a:solidFill>
              <a:srgbClr val="F37C2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9D16081-048C-6441-9682-C1BEFCC4B663}"/>
              </a:ext>
            </a:extLst>
          </p:cNvPr>
          <p:cNvSpPr/>
          <p:nvPr/>
        </p:nvSpPr>
        <p:spPr>
          <a:xfrm>
            <a:off x="4050227" y="21465092"/>
            <a:ext cx="31874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00" i="1" dirty="0"/>
              <a:t>Example of a cost estimation (minimum)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693308-9B87-8840-92B8-20452E81737E}"/>
              </a:ext>
            </a:extLst>
          </p:cNvPr>
          <p:cNvSpPr/>
          <p:nvPr/>
        </p:nvSpPr>
        <p:spPr>
          <a:xfrm>
            <a:off x="398712" y="29270212"/>
            <a:ext cx="67975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0" dirty="0"/>
              <a:t>Our next steps will include intangible costs of crime such as psychological distress, impaired productivity.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963CDB3-3070-1944-A550-B16BF8A7DC23}"/>
              </a:ext>
            </a:extLst>
          </p:cNvPr>
          <p:cNvSpPr/>
          <p:nvPr/>
        </p:nvSpPr>
        <p:spPr>
          <a:xfrm>
            <a:off x="504678" y="20848163"/>
            <a:ext cx="68023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COSTS OF CRIMES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2C54E2-7CA2-4CD1-97E0-80FEBECB280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9279" y="5044194"/>
            <a:ext cx="1920754" cy="20971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D23BB6-EEFE-45D8-BC2C-07C28BCC149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028" y="7383573"/>
            <a:ext cx="1920754" cy="63317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6C303F-5C5A-49D3-8AF8-BE9C8603C93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21" y="15226080"/>
            <a:ext cx="5561280" cy="5357076"/>
          </a:xfrm>
          <a:prstGeom prst="rect">
            <a:avLst/>
          </a:prstGeom>
        </p:spPr>
      </p:pic>
      <p:sp>
        <p:nvSpPr>
          <p:cNvPr id="50" name="Google Shape;241;p17">
            <a:extLst>
              <a:ext uri="{FF2B5EF4-FFF2-40B4-BE49-F238E27FC236}">
                <a16:creationId xmlns:a16="http://schemas.microsoft.com/office/drawing/2014/main" id="{444EFB82-4595-8D45-A0B6-56CACD3A3709}"/>
              </a:ext>
            </a:extLst>
          </p:cNvPr>
          <p:cNvSpPr txBox="1"/>
          <p:nvPr/>
        </p:nvSpPr>
        <p:spPr>
          <a:xfrm>
            <a:off x="609561" y="13795747"/>
            <a:ext cx="20818241" cy="836380"/>
          </a:xfrm>
          <a:prstGeom prst="rect">
            <a:avLst/>
          </a:prstGeom>
          <a:solidFill>
            <a:srgbClr val="243462">
              <a:alpha val="63137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/>
            </a:lvl1pPr>
          </a:lstStyle>
          <a:p>
            <a:r>
              <a:rPr lang="en" sz="3200" dirty="0">
                <a:solidFill>
                  <a:schemeClr val="bg1"/>
                </a:solidFill>
                <a:latin typeface="Franklin Gothic Medium" panose="020B0603020102020204" pitchFamily="34" charset="0"/>
                <a:sym typeface="Franklin Gothic"/>
              </a:rPr>
              <a:t>   </a:t>
            </a:r>
            <a:r>
              <a:rPr lang="en" sz="4000" dirty="0">
                <a:solidFill>
                  <a:schemeClr val="bg1"/>
                </a:solidFill>
                <a:sym typeface="Franklin Gothic"/>
              </a:rPr>
              <a:t>Data Exploration</a:t>
            </a:r>
            <a:endParaRPr sz="4000" dirty="0">
              <a:solidFill>
                <a:schemeClr val="bg1"/>
              </a:solidFill>
              <a:sym typeface="Franklin Gothic"/>
            </a:endParaRPr>
          </a:p>
        </p:txBody>
      </p:sp>
      <p:sp>
        <p:nvSpPr>
          <p:cNvPr id="51" name="Google Shape;241;p17">
            <a:extLst>
              <a:ext uri="{FF2B5EF4-FFF2-40B4-BE49-F238E27FC236}">
                <a16:creationId xmlns:a16="http://schemas.microsoft.com/office/drawing/2014/main" id="{41284A56-988E-BC4C-AF90-D42B1EC0B8FB}"/>
              </a:ext>
            </a:extLst>
          </p:cNvPr>
          <p:cNvSpPr txBox="1"/>
          <p:nvPr/>
        </p:nvSpPr>
        <p:spPr>
          <a:xfrm>
            <a:off x="556007" y="4005717"/>
            <a:ext cx="9962808" cy="879045"/>
          </a:xfrm>
          <a:prstGeom prst="rect">
            <a:avLst/>
          </a:prstGeom>
          <a:solidFill>
            <a:srgbClr val="243462">
              <a:alpha val="63137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/>
            </a:lvl1pPr>
          </a:lstStyle>
          <a:p>
            <a:r>
              <a:rPr lang="en" sz="3200" dirty="0">
                <a:solidFill>
                  <a:schemeClr val="bg1"/>
                </a:solidFill>
                <a:latin typeface="Franklin Gothic Medium" panose="020B0603020102020204" pitchFamily="34" charset="0"/>
                <a:sym typeface="Franklin Gothic"/>
              </a:rPr>
              <a:t>   </a:t>
            </a:r>
            <a:r>
              <a:rPr lang="en" sz="4000" dirty="0">
                <a:solidFill>
                  <a:schemeClr val="bg1"/>
                </a:solidFill>
                <a:sym typeface="Franklin Gothic"/>
              </a:rPr>
              <a:t>Introduction</a:t>
            </a:r>
            <a:endParaRPr sz="4000" dirty="0">
              <a:solidFill>
                <a:schemeClr val="bg1"/>
              </a:solidFill>
              <a:sym typeface="Franklin Gothic"/>
            </a:endParaRPr>
          </a:p>
        </p:txBody>
      </p:sp>
      <p:sp>
        <p:nvSpPr>
          <p:cNvPr id="52" name="Google Shape;241;p17">
            <a:extLst>
              <a:ext uri="{FF2B5EF4-FFF2-40B4-BE49-F238E27FC236}">
                <a16:creationId xmlns:a16="http://schemas.microsoft.com/office/drawing/2014/main" id="{E9CFC8ED-BFC7-C246-ACCD-41DCC6842D35}"/>
              </a:ext>
            </a:extLst>
          </p:cNvPr>
          <p:cNvSpPr txBox="1"/>
          <p:nvPr/>
        </p:nvSpPr>
        <p:spPr>
          <a:xfrm>
            <a:off x="11317226" y="4005478"/>
            <a:ext cx="10120103" cy="879283"/>
          </a:xfrm>
          <a:prstGeom prst="rect">
            <a:avLst/>
          </a:prstGeom>
          <a:solidFill>
            <a:srgbClr val="243462">
              <a:alpha val="63137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/>
            </a:lvl1pPr>
          </a:lstStyle>
          <a:p>
            <a:r>
              <a:rPr lang="en" sz="3200" dirty="0">
                <a:solidFill>
                  <a:schemeClr val="bg1"/>
                </a:solidFill>
                <a:latin typeface="Franklin Gothic Medium" panose="020B0603020102020204" pitchFamily="34" charset="0"/>
                <a:sym typeface="Franklin Gothic"/>
              </a:rPr>
              <a:t>   </a:t>
            </a:r>
            <a:r>
              <a:rPr lang="en" sz="4000" dirty="0">
                <a:solidFill>
                  <a:schemeClr val="bg1"/>
                </a:solidFill>
                <a:sym typeface="Franklin Gothic"/>
              </a:rPr>
              <a:t>Data Sources</a:t>
            </a:r>
            <a:endParaRPr sz="4000" dirty="0">
              <a:solidFill>
                <a:schemeClr val="bg1"/>
              </a:solidFill>
              <a:sym typeface="Franklin Gothic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185604-88C3-4500-89C5-BA4A298F323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721" y="7231256"/>
            <a:ext cx="1545876" cy="1030584"/>
          </a:xfrm>
          <a:prstGeom prst="rect">
            <a:avLst/>
          </a:prstGeom>
        </p:spPr>
      </p:pic>
      <p:sp>
        <p:nvSpPr>
          <p:cNvPr id="54" name="Google Shape;241;p17">
            <a:extLst>
              <a:ext uri="{FF2B5EF4-FFF2-40B4-BE49-F238E27FC236}">
                <a16:creationId xmlns:a16="http://schemas.microsoft.com/office/drawing/2014/main" id="{4626F929-E85B-2B45-B2A8-F52329173CE5}"/>
              </a:ext>
            </a:extLst>
          </p:cNvPr>
          <p:cNvSpPr txBox="1"/>
          <p:nvPr/>
        </p:nvSpPr>
        <p:spPr>
          <a:xfrm>
            <a:off x="7542281" y="27426585"/>
            <a:ext cx="13857233" cy="895290"/>
          </a:xfrm>
          <a:prstGeom prst="rect">
            <a:avLst/>
          </a:prstGeom>
          <a:solidFill>
            <a:srgbClr val="243462">
              <a:alpha val="63137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000"/>
            </a:lvl1pPr>
          </a:lstStyle>
          <a:p>
            <a:r>
              <a:rPr lang="en" sz="4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Franklin Gothic"/>
              </a:rPr>
              <a:t>Conclusion &amp; Next Steps</a:t>
            </a:r>
            <a:endParaRPr sz="4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Frankli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820066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DF9C939D-157B-4C6A-9483-A8CEA056C70B}"/>
</file>

<file path=customXml/itemProps2.xml><?xml version="1.0" encoding="utf-8"?>
<ds:datastoreItem xmlns:ds="http://schemas.openxmlformats.org/officeDocument/2006/customXml" ds:itemID="{D693B5A8-74A6-4070-A2AF-E9BF3DE40693}"/>
</file>

<file path=customXml/itemProps3.xml><?xml version="1.0" encoding="utf-8"?>
<ds:datastoreItem xmlns:ds="http://schemas.openxmlformats.org/officeDocument/2006/customXml" ds:itemID="{C63FDCA6-7886-467F-A734-2BED8A80CA07}"/>
</file>

<file path=docProps/app.xml><?xml version="1.0" encoding="utf-8"?>
<Properties xmlns="http://schemas.openxmlformats.org/officeDocument/2006/extended-properties" xmlns:vt="http://schemas.openxmlformats.org/officeDocument/2006/docPropsVTypes">
  <TotalTime>2026</TotalTime>
  <Words>432</Words>
  <Application>Microsoft Macintosh PowerPoint</Application>
  <PresentationFormat>Custom</PresentationFormat>
  <Paragraphs>49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Barlow Condensed</vt:lpstr>
      <vt:lpstr>Franklin Gothic</vt:lpstr>
      <vt:lpstr>Franklin Gothic Medium</vt:lpstr>
      <vt:lpstr>Helvetica Neue</vt:lpstr>
      <vt:lpstr>Helvetica Neue Medium</vt:lpstr>
      <vt:lpstr>Helvetica Neue Thin</vt:lpstr>
      <vt:lpstr>ITC Franklin Gothic Std Book</vt:lpstr>
      <vt:lpstr>ITC Franklin Gothic Std Demi Co</vt:lpstr>
      <vt:lpstr>White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Victoria Halewicz</dc:creator>
  <cp:lastModifiedBy>Draughon, Jillian (jd7rf)</cp:lastModifiedBy>
  <cp:revision>249</cp:revision>
  <dcterms:created xsi:type="dcterms:W3CDTF">2019-07-16T21:17:53Z</dcterms:created>
  <dcterms:modified xsi:type="dcterms:W3CDTF">2019-08-06T15:23:02Z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